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0"/>
  </p:notesMasterIdLst>
  <p:sldIdLst>
    <p:sldId id="260" r:id="rId3"/>
    <p:sldId id="262" r:id="rId4"/>
    <p:sldId id="788" r:id="rId5"/>
    <p:sldId id="778" r:id="rId6"/>
    <p:sldId id="799" r:id="rId7"/>
    <p:sldId id="797" r:id="rId8"/>
    <p:sldId id="798" r:id="rId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0154"/>
    <a:srgbClr val="CBCBCB"/>
    <a:srgbClr val="E7E7E7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87716" autoAdjust="0"/>
  </p:normalViewPr>
  <p:slideViewPr>
    <p:cSldViewPr snapToGrid="0">
      <p:cViewPr varScale="1">
        <p:scale>
          <a:sx n="119" d="100"/>
          <a:sy n="119" d="100"/>
        </p:scale>
        <p:origin x="21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8429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9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201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687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294988"/>
              </p:ext>
            </p:extLst>
          </p:nvPr>
        </p:nvGraphicFramePr>
        <p:xfrm>
          <a:off x="232814" y="487201"/>
          <a:ext cx="8084090" cy="3165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범위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항목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내용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기간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/>
                        <a:t>추천 파트</a:t>
                      </a:r>
                      <a:endParaRPr lang="ko-KR" altLang="en-US" sz="11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DB </a:t>
                      </a:r>
                      <a:r>
                        <a:rPr lang="ko-KR" altLang="en-US" sz="1100" dirty="0" smtClean="0"/>
                        <a:t>확인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WSI </a:t>
                      </a:r>
                      <a:r>
                        <a:rPr lang="ko-KR" altLang="en-US" sz="1100" dirty="0" smtClean="0"/>
                        <a:t>분류기 수정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</a:t>
                      </a:r>
                      <a:r>
                        <a:rPr lang="ko-KR" altLang="en-US" sz="1100" dirty="0" smtClean="0"/>
                        <a:t>추천 모듈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11/15~25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generator </a:t>
                      </a:r>
                      <a:r>
                        <a:rPr lang="ko-KR" altLang="en-US" sz="1100" dirty="0" smtClean="0"/>
                        <a:t>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11/24~12/2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추천 파트 모듈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</a:t>
            </a:r>
            <a:r>
              <a:rPr lang="ko-KR" altLang="en-US" sz="1200" dirty="0" smtClean="0">
                <a:solidFill>
                  <a:srgbClr val="1D1C1D"/>
                </a:solidFill>
                <a:latin typeface="NotoSansKR"/>
              </a:rPr>
              <a:t>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r>
              <a:rPr lang="ko-KR" altLang="en-US" sz="1200" dirty="0"/>
              <a:t/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001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12/9 ~ 1216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12/19 ~ 12/23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12/23 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94647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8" y="2012599"/>
            <a:ext cx="7099235" cy="42274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55396" y="0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198" y="904098"/>
            <a:ext cx="6891841" cy="20724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5119198" y="583523"/>
            <a:ext cx="6621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Table: Slide queue : WSI </a:t>
            </a:r>
            <a:r>
              <a:rPr lang="ko-KR" altLang="en-US" sz="1400" dirty="0" smtClean="0"/>
              <a:t>분류기의 결과와 스코어</a:t>
            </a:r>
            <a:endParaRPr lang="ko-KR" altLang="en-US" sz="1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0971" y="3299702"/>
            <a:ext cx="3814707" cy="27323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242744" y="2976539"/>
            <a:ext cx="536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Table: ‘</a:t>
            </a:r>
            <a:r>
              <a:rPr lang="en-US" altLang="ko-KR" sz="1400" dirty="0" err="1" smtClean="0"/>
              <a:t>tb_test_result</a:t>
            </a:r>
            <a:r>
              <a:rPr lang="en-US" altLang="ko-KR" sz="1400" dirty="0" smtClean="0"/>
              <a:t>’ :</a:t>
            </a:r>
            <a:r>
              <a:rPr lang="ko-KR" altLang="en-US" sz="1400" dirty="0" smtClean="0"/>
              <a:t>판독 결과 및 </a:t>
            </a:r>
            <a:r>
              <a:rPr lang="en-US" altLang="ko-KR" sz="1400" dirty="0" smtClean="0"/>
              <a:t>GT </a:t>
            </a:r>
            <a:r>
              <a:rPr lang="ko-KR" altLang="en-US" sz="1400" dirty="0" smtClean="0"/>
              <a:t>분류 결과</a:t>
            </a:r>
            <a:endParaRPr lang="ko-KR" altLang="en-US" sz="1400" dirty="0"/>
          </a:p>
        </p:txBody>
      </p:sp>
      <p:sp>
        <p:nvSpPr>
          <p:cNvPr id="5" name="직사각형 4"/>
          <p:cNvSpPr/>
          <p:nvPr/>
        </p:nvSpPr>
        <p:spPr>
          <a:xfrm>
            <a:off x="155979" y="1479951"/>
            <a:ext cx="3115762" cy="11695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Table: </a:t>
            </a:r>
            <a:r>
              <a:rPr lang="ko-KR" altLang="en-US" sz="1400" dirty="0" err="1" smtClean="0"/>
              <a:t>recommend_slide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: (</a:t>
            </a:r>
            <a:r>
              <a:rPr lang="en-US" altLang="ko-KR" sz="1400" dirty="0" err="1" smtClean="0"/>
              <a:t>incert</a:t>
            </a:r>
            <a:r>
              <a:rPr lang="en-US" altLang="ko-KR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Date </a:t>
            </a:r>
            <a:r>
              <a:rPr lang="ko-KR" altLang="en-US" sz="1400" dirty="0" smtClean="0"/>
              <a:t>기준 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false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Lowest confidence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’20’ WSI from each class (60)</a:t>
            </a:r>
            <a:endParaRPr lang="ko-KR" altLang="en-US" sz="1400" dirty="0"/>
          </a:p>
        </p:txBody>
      </p:sp>
      <p:cxnSp>
        <p:nvCxnSpPr>
          <p:cNvPr id="16" name="꺾인 연결선 15"/>
          <p:cNvCxnSpPr>
            <a:stCxn id="3" idx="1"/>
            <a:endCxn id="5" idx="0"/>
          </p:cNvCxnSpPr>
          <p:nvPr/>
        </p:nvCxnSpPr>
        <p:spPr>
          <a:xfrm rot="10800000" flipV="1">
            <a:off x="1713860" y="737411"/>
            <a:ext cx="3405338" cy="742539"/>
          </a:xfrm>
          <a:prstGeom prst="bent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꺾인 연결선 19"/>
          <p:cNvCxnSpPr>
            <a:stCxn id="3" idx="1"/>
            <a:endCxn id="8" idx="1"/>
          </p:cNvCxnSpPr>
          <p:nvPr/>
        </p:nvCxnSpPr>
        <p:spPr>
          <a:xfrm rot="10800000" flipH="1" flipV="1">
            <a:off x="5119198" y="737412"/>
            <a:ext cx="123546" cy="2393016"/>
          </a:xfrm>
          <a:prstGeom prst="bentConnector3">
            <a:avLst>
              <a:gd name="adj1" fmla="val -18503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꺾인 연결선 27"/>
          <p:cNvCxnSpPr>
            <a:stCxn id="5" idx="2"/>
            <a:endCxn id="37" idx="0"/>
          </p:cNvCxnSpPr>
          <p:nvPr/>
        </p:nvCxnSpPr>
        <p:spPr>
          <a:xfrm rot="16200000" flipH="1">
            <a:off x="1106689" y="3256673"/>
            <a:ext cx="1300401" cy="86058"/>
          </a:xfrm>
          <a:prstGeom prst="bentConnector3">
            <a:avLst>
              <a:gd name="adj1" fmla="val 863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1917" y="3949903"/>
            <a:ext cx="3596001" cy="13849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Table: </a:t>
            </a:r>
            <a:r>
              <a:rPr lang="ko-KR" altLang="en-US" sz="1400" dirty="0" err="1" smtClean="0"/>
              <a:t>recommend</a:t>
            </a:r>
            <a:r>
              <a:rPr lang="ko-KR" altLang="en-US" sz="1400" dirty="0" smtClean="0"/>
              <a:t>_</a:t>
            </a:r>
            <a:r>
              <a:rPr lang="en-US" altLang="ko-KR" sz="1400" dirty="0" smtClean="0"/>
              <a:t>patch: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Flag = 0 : DB </a:t>
            </a:r>
            <a:r>
              <a:rPr lang="ko-KR" altLang="en-US" sz="1400" dirty="0" smtClean="0"/>
              <a:t>에 카피 됨</a:t>
            </a:r>
            <a:endParaRPr lang="en-US" altLang="ko-KR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Flag = 1 : </a:t>
            </a:r>
            <a:r>
              <a:rPr lang="ko-KR" altLang="en-US" sz="1400" dirty="0" smtClean="0"/>
              <a:t>추천 대상인 패치 </a:t>
            </a:r>
            <a:r>
              <a:rPr lang="en-US" altLang="ko-KR" sz="1400" dirty="0" smtClean="0"/>
              <a:t>(UI </a:t>
            </a:r>
            <a:r>
              <a:rPr lang="ko-KR" altLang="en-US" sz="1400" dirty="0" smtClean="0"/>
              <a:t>표시 대상</a:t>
            </a:r>
            <a:r>
              <a:rPr lang="en-US" altLang="ko-KR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Flag = 2 : </a:t>
            </a:r>
            <a:r>
              <a:rPr lang="ko-KR" altLang="en-US" sz="1400" b="1" dirty="0" smtClean="0"/>
              <a:t>추천 대상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선택 및 </a:t>
            </a:r>
            <a:r>
              <a:rPr lang="en-US" altLang="ko-KR" sz="1400" b="1" dirty="0" smtClean="0"/>
              <a:t>GT </a:t>
            </a:r>
            <a:r>
              <a:rPr lang="ko-KR" altLang="en-US" sz="1400" b="1" dirty="0" smtClean="0"/>
              <a:t>수정</a:t>
            </a:r>
            <a:r>
              <a:rPr lang="en-US" altLang="ko-KR" sz="1400" b="1" dirty="0" smtClean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Flag = 3 : </a:t>
            </a:r>
            <a:r>
              <a:rPr lang="ko-KR" altLang="en-US" sz="1400" dirty="0" smtClean="0"/>
              <a:t>추천 대상이었으나 검토 대상이 아님</a:t>
            </a:r>
            <a:endParaRPr lang="en-US" altLang="ko-KR" sz="1400" dirty="0" smtClean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1072804" y="5672533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PGM</a:t>
            </a:r>
            <a:endParaRPr lang="ko-KR" altLang="en-US" dirty="0"/>
          </a:p>
        </p:txBody>
      </p:sp>
      <p:cxnSp>
        <p:nvCxnSpPr>
          <p:cNvPr id="41" name="꺾인 연결선 40"/>
          <p:cNvCxnSpPr>
            <a:stCxn id="37" idx="2"/>
            <a:endCxn id="38" idx="0"/>
          </p:cNvCxnSpPr>
          <p:nvPr/>
        </p:nvCxnSpPr>
        <p:spPr>
          <a:xfrm rot="5400000">
            <a:off x="1631101" y="5503715"/>
            <a:ext cx="337635" cy="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977816" y="535532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Flag == 2</a:t>
            </a:r>
            <a:endParaRPr lang="ko-KR" altLang="en-US" sz="1400" dirty="0"/>
          </a:p>
        </p:txBody>
      </p:sp>
      <p:sp>
        <p:nvSpPr>
          <p:cNvPr id="47" name="직사각형 46"/>
          <p:cNvSpPr/>
          <p:nvPr/>
        </p:nvSpPr>
        <p:spPr>
          <a:xfrm>
            <a:off x="2350491" y="6185705"/>
            <a:ext cx="2768707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/(date)/N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)/D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cxnSp>
        <p:nvCxnSpPr>
          <p:cNvPr id="50" name="꺾인 연결선 49"/>
          <p:cNvCxnSpPr>
            <a:stCxn id="38" idx="2"/>
            <a:endCxn id="47" idx="1"/>
          </p:cNvCxnSpPr>
          <p:nvPr/>
        </p:nvCxnSpPr>
        <p:spPr>
          <a:xfrm rot="16200000" flipH="1">
            <a:off x="1923592" y="6081971"/>
            <a:ext cx="303225" cy="550574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모서리가 둥근 직사각형 54"/>
          <p:cNvSpPr/>
          <p:nvPr/>
        </p:nvSpPr>
        <p:spPr>
          <a:xfrm>
            <a:off x="2082368" y="2796059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WSI training</a:t>
            </a:r>
            <a:endParaRPr lang="ko-KR" altLang="en-US" dirty="0"/>
          </a:p>
        </p:txBody>
      </p:sp>
      <p:cxnSp>
        <p:nvCxnSpPr>
          <p:cNvPr id="56" name="꺾인 연결선 55"/>
          <p:cNvCxnSpPr>
            <a:stCxn id="5" idx="2"/>
            <a:endCxn id="55" idx="1"/>
          </p:cNvCxnSpPr>
          <p:nvPr/>
        </p:nvCxnSpPr>
        <p:spPr>
          <a:xfrm rot="16200000" flipH="1">
            <a:off x="1691557" y="2671805"/>
            <a:ext cx="413114" cy="368508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1993703" y="3371162"/>
            <a:ext cx="28456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Copy 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en-US" altLang="ko-KR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0" y="3929472"/>
            <a:ext cx="3597918" cy="13959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0020413"/>
              </p:ext>
            </p:extLst>
          </p:nvPr>
        </p:nvGraphicFramePr>
        <p:xfrm>
          <a:off x="5429103" y="72166"/>
          <a:ext cx="3815987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166">
                  <a:extLst>
                    <a:ext uri="{9D8B030D-6E8A-4147-A177-3AD203B41FA5}">
                      <a16:colId xmlns:a16="http://schemas.microsoft.com/office/drawing/2014/main" val="1165155926"/>
                    </a:ext>
                  </a:extLst>
                </a:gridCol>
                <a:gridCol w="908215">
                  <a:extLst>
                    <a:ext uri="{9D8B030D-6E8A-4147-A177-3AD203B41FA5}">
                      <a16:colId xmlns:a16="http://schemas.microsoft.com/office/drawing/2014/main" val="1640965136"/>
                    </a:ext>
                  </a:extLst>
                </a:gridCol>
                <a:gridCol w="2006982">
                  <a:extLst>
                    <a:ext uri="{9D8B030D-6E8A-4147-A177-3AD203B41FA5}">
                      <a16:colId xmlns:a16="http://schemas.microsoft.com/office/drawing/2014/main" val="3627682449"/>
                    </a:ext>
                  </a:extLst>
                </a:gridCol>
                <a:gridCol w="623624">
                  <a:extLst>
                    <a:ext uri="{9D8B030D-6E8A-4147-A177-3AD203B41FA5}">
                      <a16:colId xmlns:a16="http://schemas.microsoft.com/office/drawing/2014/main" val="3384111730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355462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55396" y="563680"/>
            <a:ext cx="3777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b="1" dirty="0" smtClean="0"/>
              <a:t>WSI </a:t>
            </a:r>
            <a:r>
              <a:rPr lang="ko-KR" altLang="en-US" sz="1600" b="1" dirty="0" smtClean="0"/>
              <a:t>추천 모듈 설치 준비중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799180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55396" y="0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55979" y="1479951"/>
            <a:ext cx="3506216" cy="11695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Table: </a:t>
            </a:r>
            <a:r>
              <a:rPr lang="ko-KR" altLang="en-US" sz="1400" dirty="0" err="1" smtClean="0"/>
              <a:t>recommend_slide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: (</a:t>
            </a:r>
            <a:r>
              <a:rPr lang="en-US" altLang="ko-KR" sz="1400" dirty="0" err="1" smtClean="0"/>
              <a:t>incert</a:t>
            </a:r>
            <a:r>
              <a:rPr lang="en-US" altLang="ko-KR" sz="1400" dirty="0" smtClean="0"/>
              <a:t>)</a:t>
            </a:r>
          </a:p>
          <a:p>
            <a:endParaRPr lang="en-US" altLang="ko-KR" sz="1400" dirty="0"/>
          </a:p>
          <a:p>
            <a:endParaRPr lang="en-US" altLang="ko-KR" sz="1400" dirty="0" smtClean="0"/>
          </a:p>
          <a:p>
            <a:endParaRPr lang="en-US" altLang="ko-KR" sz="1400" dirty="0"/>
          </a:p>
          <a:p>
            <a:endParaRPr lang="en-US" altLang="ko-KR" sz="1400" dirty="0" smtClean="0"/>
          </a:p>
        </p:txBody>
      </p:sp>
      <p:cxnSp>
        <p:nvCxnSpPr>
          <p:cNvPr id="28" name="꺾인 연결선 27"/>
          <p:cNvCxnSpPr>
            <a:stCxn id="5" idx="2"/>
            <a:endCxn id="37" idx="0"/>
          </p:cNvCxnSpPr>
          <p:nvPr/>
        </p:nvCxnSpPr>
        <p:spPr>
          <a:xfrm rot="16200000" flipH="1">
            <a:off x="1106689" y="3256673"/>
            <a:ext cx="1300401" cy="86058"/>
          </a:xfrm>
          <a:prstGeom prst="bentConnector3">
            <a:avLst>
              <a:gd name="adj1" fmla="val 863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1917" y="3949903"/>
            <a:ext cx="3903812" cy="163339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200" dirty="0" smtClean="0"/>
              <a:t>Table: </a:t>
            </a:r>
            <a:r>
              <a:rPr lang="ko-KR" altLang="en-US" sz="1200" dirty="0" err="1" smtClean="0"/>
              <a:t>recommend</a:t>
            </a:r>
            <a:r>
              <a:rPr lang="ko-KR" altLang="en-US" sz="1200" dirty="0" smtClean="0"/>
              <a:t>_</a:t>
            </a:r>
            <a:r>
              <a:rPr lang="en-US" altLang="ko-KR" sz="1200" dirty="0" smtClean="0"/>
              <a:t>patch: 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/>
              <a:t>0: default</a:t>
            </a:r>
            <a:endParaRPr lang="ko-KR" altLang="ko-KR" sz="12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/>
              <a:t>1: system recommended</a:t>
            </a:r>
            <a:endParaRPr lang="ko-KR" altLang="ko-KR" sz="12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/>
              <a:t>2: system recommended and ORACLE agreed</a:t>
            </a:r>
            <a:endParaRPr lang="ko-KR" altLang="ko-KR" sz="12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/>
              <a:t>3: system recommended but ORACLE ignored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>
                <a:solidFill>
                  <a:srgbClr val="FF0000"/>
                </a:solidFill>
                <a:latin typeface="Calibri" panose="020F0502020204030204" pitchFamily="34" charset="0"/>
                <a:cs typeface="Cordia New"/>
              </a:rPr>
              <a:t>4: system did not recommend but ORACLE selected</a:t>
            </a:r>
            <a:endParaRPr lang="ko-KR" altLang="ko-KR" sz="1200" dirty="0">
              <a:solidFill>
                <a:srgbClr val="FF0000"/>
              </a:solidFill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110480" y="5941732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PGM</a:t>
            </a:r>
            <a:endParaRPr lang="ko-KR" altLang="en-US" dirty="0"/>
          </a:p>
        </p:txBody>
      </p:sp>
      <p:cxnSp>
        <p:nvCxnSpPr>
          <p:cNvPr id="41" name="꺾인 연결선 40"/>
          <p:cNvCxnSpPr/>
          <p:nvPr/>
        </p:nvCxnSpPr>
        <p:spPr>
          <a:xfrm rot="5400000">
            <a:off x="1668776" y="5797237"/>
            <a:ext cx="337635" cy="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015489" y="5648851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Flag == 2</a:t>
            </a:r>
            <a:endParaRPr lang="ko-KR" altLang="en-US" sz="1400" dirty="0"/>
          </a:p>
        </p:txBody>
      </p:sp>
      <p:sp>
        <p:nvSpPr>
          <p:cNvPr id="47" name="직사각형 46"/>
          <p:cNvSpPr/>
          <p:nvPr/>
        </p:nvSpPr>
        <p:spPr>
          <a:xfrm>
            <a:off x="3077605" y="6185705"/>
            <a:ext cx="2768707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/(date)/N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)/D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cxnSp>
        <p:nvCxnSpPr>
          <p:cNvPr id="50" name="꺾인 연결선 49"/>
          <p:cNvCxnSpPr>
            <a:stCxn id="38" idx="2"/>
            <a:endCxn id="47" idx="1"/>
          </p:cNvCxnSpPr>
          <p:nvPr/>
        </p:nvCxnSpPr>
        <p:spPr>
          <a:xfrm rot="16200000" flipH="1">
            <a:off x="2440586" y="5871852"/>
            <a:ext cx="34026" cy="1240012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모서리가 둥근 직사각형 54"/>
          <p:cNvSpPr/>
          <p:nvPr/>
        </p:nvSpPr>
        <p:spPr>
          <a:xfrm>
            <a:off x="2082368" y="2796059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WSI training</a:t>
            </a:r>
            <a:endParaRPr lang="ko-KR" altLang="en-US" dirty="0"/>
          </a:p>
        </p:txBody>
      </p:sp>
      <p:cxnSp>
        <p:nvCxnSpPr>
          <p:cNvPr id="56" name="꺾인 연결선 55"/>
          <p:cNvCxnSpPr>
            <a:stCxn id="5" idx="2"/>
            <a:endCxn id="55" idx="1"/>
          </p:cNvCxnSpPr>
          <p:nvPr/>
        </p:nvCxnSpPr>
        <p:spPr>
          <a:xfrm rot="16200000" flipH="1">
            <a:off x="1691557" y="2671805"/>
            <a:ext cx="413114" cy="368508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1993703" y="3371162"/>
            <a:ext cx="28456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Copy 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en-US" altLang="ko-KR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-1" y="3929472"/>
            <a:ext cx="3905729" cy="16785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5429103" y="72166"/>
          <a:ext cx="3815987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166">
                  <a:extLst>
                    <a:ext uri="{9D8B030D-6E8A-4147-A177-3AD203B41FA5}">
                      <a16:colId xmlns:a16="http://schemas.microsoft.com/office/drawing/2014/main" val="1165155926"/>
                    </a:ext>
                  </a:extLst>
                </a:gridCol>
                <a:gridCol w="908215">
                  <a:extLst>
                    <a:ext uri="{9D8B030D-6E8A-4147-A177-3AD203B41FA5}">
                      <a16:colId xmlns:a16="http://schemas.microsoft.com/office/drawing/2014/main" val="1640965136"/>
                    </a:ext>
                  </a:extLst>
                </a:gridCol>
                <a:gridCol w="2006982">
                  <a:extLst>
                    <a:ext uri="{9D8B030D-6E8A-4147-A177-3AD203B41FA5}">
                      <a16:colId xmlns:a16="http://schemas.microsoft.com/office/drawing/2014/main" val="3627682449"/>
                    </a:ext>
                  </a:extLst>
                </a:gridCol>
                <a:gridCol w="623624">
                  <a:extLst>
                    <a:ext uri="{9D8B030D-6E8A-4147-A177-3AD203B41FA5}">
                      <a16:colId xmlns:a16="http://schemas.microsoft.com/office/drawing/2014/main" val="3384111730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355462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55396" y="563680"/>
            <a:ext cx="3777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b="1" dirty="0" smtClean="0"/>
              <a:t>WSI </a:t>
            </a:r>
            <a:r>
              <a:rPr lang="ko-KR" altLang="en-US" sz="1600" b="1" dirty="0" smtClean="0"/>
              <a:t>추천 모듈 설치 준비중</a:t>
            </a:r>
            <a:endParaRPr lang="ko-KR" altLang="en-US" sz="16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0" y="6506513"/>
            <a:ext cx="5943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Code == 4</a:t>
            </a:r>
            <a:r>
              <a:rPr lang="ko-KR" altLang="en-US" sz="1000" dirty="0" smtClean="0"/>
              <a:t>를 위해서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패치가 포함된 </a:t>
            </a:r>
            <a:r>
              <a:rPr lang="en-US" altLang="ko-KR" sz="1000" dirty="0" smtClean="0"/>
              <a:t/>
            </a:r>
            <a:br>
              <a:rPr lang="en-US" altLang="ko-KR" sz="1000" dirty="0" smtClean="0"/>
            </a:br>
            <a:r>
              <a:rPr lang="en-US" altLang="ko-KR" sz="1000" dirty="0" smtClean="0"/>
              <a:t>WSI </a:t>
            </a:r>
            <a:r>
              <a:rPr lang="ko-KR" altLang="en-US" sz="1000" dirty="0" smtClean="0"/>
              <a:t>가 </a:t>
            </a:r>
            <a:r>
              <a:rPr lang="en-US" altLang="ko-KR" sz="1000" dirty="0" err="1" smtClean="0"/>
              <a:t>rcmd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에 </a:t>
            </a:r>
            <a:r>
              <a:rPr lang="ko-KR" altLang="en-US" sz="1000" dirty="0" err="1" smtClean="0"/>
              <a:t>존재해야함</a:t>
            </a:r>
            <a:r>
              <a:rPr lang="en-US" altLang="ko-KR" sz="1000" dirty="0" smtClean="0"/>
              <a:t>.</a:t>
            </a:r>
            <a:endParaRPr lang="ko-KR" altLang="en-US" sz="1000" dirty="0"/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/>
          <a:srcRect r="56390"/>
          <a:stretch/>
        </p:blipFill>
        <p:spPr>
          <a:xfrm>
            <a:off x="5248882" y="902234"/>
            <a:ext cx="3895118" cy="45789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직사각형 13"/>
          <p:cNvSpPr/>
          <p:nvPr/>
        </p:nvSpPr>
        <p:spPr>
          <a:xfrm>
            <a:off x="111030" y="174206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>
                <a:latin typeface="Calibri" panose="020F0502020204030204" pitchFamily="34" charset="0"/>
                <a:cs typeface="Cordia New"/>
              </a:rPr>
              <a:t>2: system recommended and ORACLE agreed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>
                <a:latin typeface="Calibri" panose="020F0502020204030204" pitchFamily="34" charset="0"/>
                <a:cs typeface="Cordia New"/>
              </a:rPr>
              <a:t>3: system recommended but ORACLE disagreed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>
                <a:solidFill>
                  <a:srgbClr val="FF0000"/>
                </a:solidFill>
                <a:latin typeface="Calibri" panose="020F0502020204030204" pitchFamily="34" charset="0"/>
                <a:cs typeface="Cordia New"/>
              </a:rPr>
              <a:t>4: system did not recommend but ORACLE selected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5563544" y="2123529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3</a:t>
            </a:r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: system recommended but ORACLE disagreed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dirty="0">
                <a:solidFill>
                  <a:srgbClr val="FF0000"/>
                </a:solidFill>
                <a:latin typeface="Calibri" panose="020F0502020204030204" pitchFamily="34" charset="0"/>
                <a:cs typeface="Cordia New"/>
              </a:rPr>
              <a:t>4: system did not recommend but ORACLE selected</a:t>
            </a:r>
            <a:endParaRPr lang="en-US" altLang="ko-KR" sz="1100" dirty="0">
              <a:solidFill>
                <a:srgbClr val="FF0000"/>
              </a:solidFill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563544" y="4048796"/>
            <a:ext cx="276550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2: system recommended and ORACLE agreed</a:t>
            </a:r>
            <a:endParaRPr lang="ko-KR" altLang="en-US" sz="1100" dirty="0"/>
          </a:p>
        </p:txBody>
      </p:sp>
      <p:sp>
        <p:nvSpPr>
          <p:cNvPr id="18" name="TextBox 17"/>
          <p:cNvSpPr txBox="1"/>
          <p:nvPr/>
        </p:nvSpPr>
        <p:spPr>
          <a:xfrm>
            <a:off x="6619310" y="5512638"/>
            <a:ext cx="3299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모든 경우의 수를 고려하는 것보다</a:t>
            </a:r>
            <a:r>
              <a:rPr lang="en-US" altLang="ko-KR" sz="1000" dirty="0" smtClean="0"/>
              <a:t>.</a:t>
            </a:r>
          </a:p>
          <a:p>
            <a:r>
              <a:rPr lang="en-US" altLang="ko-KR" sz="1000" dirty="0" smtClean="0"/>
              <a:t>Code= 2 : agree</a:t>
            </a:r>
            <a:r>
              <a:rPr lang="ko-KR" altLang="en-US" sz="1000" dirty="0" smtClean="0"/>
              <a:t>로 통합하는 것도 </a:t>
            </a:r>
            <a:r>
              <a:rPr lang="ko-KR" altLang="en-US" sz="1000" dirty="0" err="1" smtClean="0"/>
              <a:t>고려필요</a:t>
            </a:r>
            <a:r>
              <a:rPr lang="en-US" altLang="ko-KR" sz="1000" dirty="0" smtClean="0"/>
              <a:t>.</a:t>
            </a:r>
          </a:p>
          <a:p>
            <a:r>
              <a:rPr lang="ko-KR" altLang="en-US" sz="1000" dirty="0" smtClean="0"/>
              <a:t>현재 </a:t>
            </a:r>
            <a:r>
              <a:rPr lang="en-US" altLang="ko-KR" sz="1000" dirty="0" smtClean="0"/>
              <a:t>UI code = 0,1 (</a:t>
            </a:r>
            <a:r>
              <a:rPr lang="ko-KR" altLang="en-US" sz="1000" dirty="0" smtClean="0"/>
              <a:t>추천</a:t>
            </a:r>
            <a:r>
              <a:rPr lang="en-US" altLang="ko-KR" sz="1000" dirty="0" smtClean="0"/>
              <a:t>), 2(</a:t>
            </a:r>
            <a:r>
              <a:rPr lang="ko-KR" altLang="en-US" sz="1000" dirty="0" smtClean="0"/>
              <a:t>대기</a:t>
            </a:r>
            <a:r>
              <a:rPr lang="en-US" altLang="ko-KR" sz="1000" dirty="0" smtClean="0"/>
              <a:t>)</a:t>
            </a:r>
          </a:p>
          <a:p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783655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51519"/>
            <a:ext cx="850186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server#226 &gt;&gt;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Computer/vast/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active_learning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slide_recommendation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8324149"/>
              </p:ext>
            </p:extLst>
          </p:nvPr>
        </p:nvGraphicFramePr>
        <p:xfrm>
          <a:off x="4962573" y="184053"/>
          <a:ext cx="406909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307">
                  <a:extLst>
                    <a:ext uri="{9D8B030D-6E8A-4147-A177-3AD203B41FA5}">
                      <a16:colId xmlns:a16="http://schemas.microsoft.com/office/drawing/2014/main" val="4082675543"/>
                    </a:ext>
                  </a:extLst>
                </a:gridCol>
                <a:gridCol w="2307720">
                  <a:extLst>
                    <a:ext uri="{9D8B030D-6E8A-4147-A177-3AD203B41FA5}">
                      <a16:colId xmlns:a16="http://schemas.microsoft.com/office/drawing/2014/main" val="2503052484"/>
                    </a:ext>
                  </a:extLst>
                </a:gridCol>
                <a:gridCol w="717071">
                  <a:extLst>
                    <a:ext uri="{9D8B030D-6E8A-4147-A177-3AD203B41FA5}">
                      <a16:colId xmlns:a16="http://schemas.microsoft.com/office/drawing/2014/main" val="710204177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</a:t>
                      </a:r>
                      <a:b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</a:b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~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15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771743"/>
                  </a:ext>
                </a:extLst>
              </a:tr>
            </a:tbl>
          </a:graphicData>
        </a:graphic>
      </p:graphicFrame>
      <p:pic>
        <p:nvPicPr>
          <p:cNvPr id="9" name="그림 8"/>
          <p:cNvPicPr/>
          <p:nvPr/>
        </p:nvPicPr>
        <p:blipFill>
          <a:blip r:embed="rId3"/>
          <a:stretch>
            <a:fillRect/>
          </a:stretch>
        </p:blipFill>
        <p:spPr>
          <a:xfrm>
            <a:off x="897168" y="1191531"/>
            <a:ext cx="5351997" cy="10783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직사각형 9"/>
          <p:cNvSpPr/>
          <p:nvPr/>
        </p:nvSpPr>
        <p:spPr>
          <a:xfrm>
            <a:off x="246206" y="3476742"/>
            <a:ext cx="8501868" cy="37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en-US" altLang="ko-KR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에 추천 슬라이드 추가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recommend_slide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in server#14)</a:t>
            </a:r>
          </a:p>
        </p:txBody>
      </p:sp>
      <p:pic>
        <p:nvPicPr>
          <p:cNvPr id="11" name="그림 10"/>
          <p:cNvPicPr/>
          <p:nvPr/>
        </p:nvPicPr>
        <p:blipFill>
          <a:blip r:embed="rId4"/>
          <a:stretch>
            <a:fillRect/>
          </a:stretch>
        </p:blipFill>
        <p:spPr>
          <a:xfrm>
            <a:off x="943118" y="3004094"/>
            <a:ext cx="5943600" cy="2800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직사각형 13"/>
          <p:cNvSpPr/>
          <p:nvPr/>
        </p:nvSpPr>
        <p:spPr>
          <a:xfrm>
            <a:off x="246206" y="2434647"/>
            <a:ext cx="8501868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terminal &gt; go to file location &gt; “python3 main.py”</a:t>
            </a:r>
          </a:p>
        </p:txBody>
      </p:sp>
      <p:pic>
        <p:nvPicPr>
          <p:cNvPr id="15" name="그림 14"/>
          <p:cNvPicPr/>
          <p:nvPr/>
        </p:nvPicPr>
        <p:blipFill>
          <a:blip r:embed="rId5"/>
          <a:stretch>
            <a:fillRect/>
          </a:stretch>
        </p:blipFill>
        <p:spPr>
          <a:xfrm>
            <a:off x="897168" y="3995000"/>
            <a:ext cx="6786330" cy="1946302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897168" y="4909344"/>
            <a:ext cx="6822390" cy="106412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897476" y="3282631"/>
            <a:ext cx="32864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u="sng" dirty="0" smtClean="0">
                <a:solidFill>
                  <a:srgbClr val="1D1C1D"/>
                </a:solidFill>
                <a:latin typeface="NotoSansKR"/>
              </a:rPr>
              <a:t>[</a:t>
            </a:r>
            <a:r>
              <a:rPr lang="en-US" altLang="ko-KR" sz="1000" u="sng" dirty="0" err="1" smtClean="0">
                <a:solidFill>
                  <a:srgbClr val="1D1C1D"/>
                </a:solidFill>
                <a:latin typeface="NotoSansKR"/>
              </a:rPr>
              <a:t>start_date</a:t>
            </a:r>
            <a:r>
              <a:rPr lang="en-US" altLang="ko-KR" sz="1000" u="sng" dirty="0" smtClean="0">
                <a:solidFill>
                  <a:srgbClr val="1D1C1D"/>
                </a:solidFill>
                <a:latin typeface="NotoSansKR"/>
              </a:rPr>
              <a:t> &amp; </a:t>
            </a:r>
            <a:r>
              <a:rPr lang="en-US" altLang="ko-KR" sz="1000" u="sng" dirty="0" err="1" smtClean="0">
                <a:solidFill>
                  <a:srgbClr val="1D1C1D"/>
                </a:solidFill>
                <a:latin typeface="NotoSansKR"/>
              </a:rPr>
              <a:t>end_date</a:t>
            </a:r>
            <a:r>
              <a:rPr lang="en-US" altLang="ko-KR" sz="1000" u="sng" dirty="0" smtClean="0">
                <a:solidFill>
                  <a:srgbClr val="1D1C1D"/>
                </a:solidFill>
                <a:latin typeface="NotoSansKR"/>
              </a:rPr>
              <a:t>] </a:t>
            </a:r>
            <a:r>
              <a:rPr lang="ko-KR" altLang="en-US" sz="1000" u="sng" dirty="0" smtClean="0">
                <a:solidFill>
                  <a:srgbClr val="1D1C1D"/>
                </a:solidFill>
                <a:latin typeface="NotoSansKR"/>
              </a:rPr>
              <a:t>세팅 필요 </a:t>
            </a:r>
            <a:r>
              <a:rPr lang="en-US" altLang="ko-KR" sz="1000" u="sng" dirty="0" smtClean="0">
                <a:solidFill>
                  <a:srgbClr val="1D1C1D"/>
                </a:solidFill>
                <a:latin typeface="NotoSansKR"/>
              </a:rPr>
              <a:t>=&gt; UI</a:t>
            </a:r>
            <a:r>
              <a:rPr lang="ko-KR" altLang="en-US" sz="1000" u="sng" dirty="0" smtClean="0">
                <a:solidFill>
                  <a:srgbClr val="1D1C1D"/>
                </a:solidFill>
                <a:latin typeface="NotoSansKR"/>
              </a:rPr>
              <a:t>와 연결 필요</a:t>
            </a:r>
            <a:endParaRPr lang="ko-KR" altLang="en-US" sz="1000" u="sng" dirty="0"/>
          </a:p>
        </p:txBody>
      </p:sp>
      <p:sp>
        <p:nvSpPr>
          <p:cNvPr id="6" name="직사각형 5"/>
          <p:cNvSpPr/>
          <p:nvPr/>
        </p:nvSpPr>
        <p:spPr>
          <a:xfrm>
            <a:off x="5377571" y="5950491"/>
            <a:ext cx="3766429" cy="320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Code = 3</a:t>
            </a:r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: system recommended but ORACLE disagreed</a:t>
            </a:r>
            <a:endParaRPr lang="en-US" altLang="ko-KR" sz="11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479102" y="2346065"/>
            <a:ext cx="2408792" cy="553998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000" dirty="0"/>
              <a:t>모델 실행을 위해서 </a:t>
            </a:r>
            <a:r>
              <a:rPr lang="en-US" altLang="ko-KR" sz="1000" dirty="0"/>
              <a:t>date </a:t>
            </a:r>
            <a:r>
              <a:rPr lang="ko-KR" altLang="en-US" sz="1000" dirty="0"/>
              <a:t>값이 필요함</a:t>
            </a:r>
            <a:endParaRPr lang="en-US" altLang="ko-KR" sz="1000" dirty="0"/>
          </a:p>
          <a:p>
            <a:r>
              <a:rPr lang="en-US" altLang="ko-KR" sz="1000" dirty="0"/>
              <a:t>UI =&gt; "get and post" </a:t>
            </a:r>
            <a:r>
              <a:rPr lang="ko-KR" altLang="en-US" sz="1000" dirty="0"/>
              <a:t>가능 검토 필요</a:t>
            </a:r>
            <a:endParaRPr lang="en-US" altLang="ko-KR" sz="1000" dirty="0"/>
          </a:p>
          <a:p>
            <a:r>
              <a:rPr lang="en-US" altLang="ko-KR" sz="1000" dirty="0"/>
              <a:t>- *</a:t>
            </a:r>
            <a:r>
              <a:rPr lang="ko-KR" altLang="en-US" sz="1000" dirty="0"/>
              <a:t>협의 필요함</a:t>
            </a:r>
            <a:endParaRPr lang="en-US" altLang="ko-KR" sz="1000" dirty="0"/>
          </a:p>
        </p:txBody>
      </p:sp>
      <p:sp>
        <p:nvSpPr>
          <p:cNvPr id="8" name="직사각형 7"/>
          <p:cNvSpPr/>
          <p:nvPr/>
        </p:nvSpPr>
        <p:spPr>
          <a:xfrm>
            <a:off x="246206" y="6110503"/>
            <a:ext cx="41648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>
                <a:solidFill>
                  <a:srgbClr val="1D1C1D"/>
                </a:solidFill>
                <a:latin typeface="NotoSansKR"/>
              </a:rPr>
              <a:t>*</a:t>
            </a:r>
            <a:r>
              <a:rPr lang="ko-KR" altLang="en-US" sz="1050" dirty="0" smtClean="0">
                <a:solidFill>
                  <a:srgbClr val="1D1C1D"/>
                </a:solidFill>
                <a:latin typeface="NotoSansKR"/>
              </a:rPr>
              <a:t>슬라이드</a:t>
            </a:r>
            <a:r>
              <a:rPr lang="en-US" altLang="ko-KR" sz="1050" dirty="0">
                <a:solidFill>
                  <a:srgbClr val="1D1C1D"/>
                </a:solidFill>
                <a:latin typeface="NotoSansKR"/>
              </a:rPr>
              <a:t>: </a:t>
            </a:r>
            <a:endParaRPr lang="en-US" altLang="ko-KR" sz="1050" dirty="0" smtClean="0">
              <a:solidFill>
                <a:srgbClr val="1D1C1D"/>
              </a:solidFill>
              <a:latin typeface="NotoSansK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 smtClean="0">
                <a:solidFill>
                  <a:srgbClr val="1D1C1D"/>
                </a:solidFill>
                <a:latin typeface="NotoSansKR"/>
              </a:rPr>
              <a:t>모두를 미리 복사해오는 경우 고려 요청 받음 </a:t>
            </a:r>
            <a:endParaRPr lang="en-US" altLang="ko-KR" sz="1050" dirty="0" smtClean="0">
              <a:solidFill>
                <a:srgbClr val="1D1C1D"/>
              </a:solidFill>
              <a:latin typeface="NotoSansKR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050" dirty="0" smtClean="0">
                <a:solidFill>
                  <a:srgbClr val="1D1C1D"/>
                </a:solidFill>
                <a:latin typeface="NotoSansKR"/>
              </a:rPr>
              <a:t>추천 받지 않은 슬라이드를 고려하는 경우</a:t>
            </a:r>
            <a:endParaRPr lang="en-US" altLang="ko-KR" sz="1050" dirty="0" smtClean="0">
              <a:solidFill>
                <a:srgbClr val="1D1C1D"/>
              </a:solidFill>
              <a:latin typeface="NotoSansKR"/>
            </a:endParaRPr>
          </a:p>
        </p:txBody>
      </p:sp>
    </p:spTree>
    <p:extLst>
      <p:ext uri="{BB962C8B-B14F-4D97-AF65-F5344CB8AC3E}">
        <p14:creationId xmlns:p14="http://schemas.microsoft.com/office/powerpoint/2010/main" val="1454264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43053" y="834124"/>
            <a:ext cx="8501868" cy="37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설치</a:t>
            </a:r>
            <a:endParaRPr lang="ko-KR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65166" y="2510074"/>
            <a:ext cx="266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/>
              <a:t>[Table:  </a:t>
            </a:r>
            <a:r>
              <a:rPr lang="en-US" altLang="ko-KR" sz="1400" dirty="0" err="1" smtClean="0"/>
              <a:t>recommend_patch</a:t>
            </a:r>
            <a:r>
              <a:rPr lang="en-US" altLang="ko-KR" sz="1400" dirty="0" smtClean="0"/>
              <a:t>]</a:t>
            </a:r>
            <a:endParaRPr lang="ko-KR" altLang="en-US" sz="14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777166"/>
              </p:ext>
            </p:extLst>
          </p:nvPr>
        </p:nvGraphicFramePr>
        <p:xfrm>
          <a:off x="4273327" y="70248"/>
          <a:ext cx="482043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7134">
                  <a:extLst>
                    <a:ext uri="{9D8B030D-6E8A-4147-A177-3AD203B41FA5}">
                      <a16:colId xmlns:a16="http://schemas.microsoft.com/office/drawing/2014/main" val="1991830125"/>
                    </a:ext>
                  </a:extLst>
                </a:gridCol>
                <a:gridCol w="2733829">
                  <a:extLst>
                    <a:ext uri="{9D8B030D-6E8A-4147-A177-3AD203B41FA5}">
                      <a16:colId xmlns:a16="http://schemas.microsoft.com/office/drawing/2014/main" val="369982437"/>
                    </a:ext>
                  </a:extLst>
                </a:gridCol>
                <a:gridCol w="849475">
                  <a:extLst>
                    <a:ext uri="{9D8B030D-6E8A-4147-A177-3AD203B41FA5}">
                      <a16:colId xmlns:a16="http://schemas.microsoft.com/office/drawing/2014/main" val="2922927514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Patch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추천 모듈 설치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11/15~25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119451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7" y="2817851"/>
            <a:ext cx="8968818" cy="19388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392623" y="3963260"/>
            <a:ext cx="769503" cy="8338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856676" y="3922833"/>
            <a:ext cx="769503" cy="1620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stCxn id="14" idx="2"/>
          </p:cNvCxnSpPr>
          <p:nvPr/>
        </p:nvCxnSpPr>
        <p:spPr>
          <a:xfrm>
            <a:off x="4241428" y="4084932"/>
            <a:ext cx="592485" cy="1622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5" idx="2"/>
          </p:cNvCxnSpPr>
          <p:nvPr/>
        </p:nvCxnSpPr>
        <p:spPr>
          <a:xfrm flipH="1">
            <a:off x="4833913" y="4797153"/>
            <a:ext cx="943462" cy="909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751797" y="5679545"/>
            <a:ext cx="3675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Score, </a:t>
            </a:r>
            <a:r>
              <a:rPr lang="ko-KR" altLang="en-US" sz="1100" dirty="0" smtClean="0"/>
              <a:t>위치 정보를 기반으로 추천</a:t>
            </a:r>
            <a:endParaRPr lang="ko-KR" altLang="en-US" sz="1100" dirty="0"/>
          </a:p>
        </p:txBody>
      </p:sp>
      <p:sp>
        <p:nvSpPr>
          <p:cNvPr id="21" name="직사각형 20"/>
          <p:cNvSpPr/>
          <p:nvPr/>
        </p:nvSpPr>
        <p:spPr>
          <a:xfrm>
            <a:off x="1229037" y="3088997"/>
            <a:ext cx="769503" cy="1620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/>
          <p:cNvCxnSpPr>
            <a:stCxn id="21" idx="2"/>
            <a:endCxn id="23" idx="0"/>
          </p:cNvCxnSpPr>
          <p:nvPr/>
        </p:nvCxnSpPr>
        <p:spPr>
          <a:xfrm flipH="1">
            <a:off x="1404914" y="3251096"/>
            <a:ext cx="208875" cy="2224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5817" y="5475269"/>
            <a:ext cx="26581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Patch </a:t>
            </a:r>
            <a:r>
              <a:rPr lang="ko-KR" altLang="en-US" sz="1100" dirty="0" smtClean="0"/>
              <a:t>실제 생성시 폴더 관리 목적</a:t>
            </a:r>
            <a:endParaRPr lang="en-US" altLang="ko-KR" sz="1100" dirty="0" smtClean="0"/>
          </a:p>
          <a:p>
            <a:r>
              <a:rPr lang="en-US" altLang="ko-KR" sz="1100" dirty="0" smtClean="0"/>
              <a:t>(join</a:t>
            </a:r>
            <a:r>
              <a:rPr lang="ko-KR" altLang="en-US" sz="1100" dirty="0" smtClean="0"/>
              <a:t>이 잘 되지 않는 경우가 있음</a:t>
            </a:r>
            <a:r>
              <a:rPr lang="en-US" altLang="ko-KR" sz="1100" dirty="0" smtClean="0"/>
              <a:t>.)</a:t>
            </a:r>
            <a:endParaRPr lang="ko-KR" altLang="en-US" sz="1100" dirty="0"/>
          </a:p>
        </p:txBody>
      </p:sp>
      <p:sp>
        <p:nvSpPr>
          <p:cNvPr id="25" name="직사각형 24"/>
          <p:cNvSpPr/>
          <p:nvPr/>
        </p:nvSpPr>
        <p:spPr>
          <a:xfrm>
            <a:off x="143052" y="1235442"/>
            <a:ext cx="642776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rgbClr val="1D1C1D"/>
                </a:solidFill>
                <a:latin typeface="NotoSansKR"/>
              </a:rPr>
              <a:t>실제 패치 생성에는 </a:t>
            </a: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[</a:t>
            </a:r>
            <a:r>
              <a:rPr lang="en-US" altLang="ko-KR" sz="1400" dirty="0" err="1" smtClean="0">
                <a:solidFill>
                  <a:srgbClr val="1D1C1D"/>
                </a:solidFill>
                <a:latin typeface="NotoSansKR"/>
              </a:rPr>
              <a:t>recommend_patch</a:t>
            </a: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]</a:t>
            </a:r>
            <a:r>
              <a:rPr lang="ko-KR" altLang="en-US" sz="1400" dirty="0">
                <a:solidFill>
                  <a:srgbClr val="1D1C1D"/>
                </a:solidFill>
                <a:latin typeface="NotoSansKR"/>
              </a:rPr>
              <a:t> </a:t>
            </a:r>
            <a:r>
              <a:rPr lang="ko-KR" altLang="en-US" sz="1400" dirty="0" smtClean="0">
                <a:solidFill>
                  <a:srgbClr val="1D1C1D"/>
                </a:solidFill>
                <a:latin typeface="NotoSansKR"/>
              </a:rPr>
              <a:t>정보를 활용</a:t>
            </a:r>
            <a:endParaRPr lang="en-US" altLang="ko-KR" sz="1400" dirty="0" smtClean="0">
              <a:solidFill>
                <a:srgbClr val="1D1C1D"/>
              </a:solidFill>
              <a:latin typeface="NotoSansKR"/>
            </a:endParaRPr>
          </a:p>
          <a:p>
            <a:endParaRPr lang="en-US" altLang="ko-KR" sz="1400" dirty="0" smtClean="0">
              <a:solidFill>
                <a:srgbClr val="1D1C1D"/>
              </a:solidFill>
              <a:latin typeface="NotoSansKR"/>
            </a:endParaRPr>
          </a:p>
          <a:p>
            <a:r>
              <a:rPr lang="ko-KR" altLang="en-US" sz="1400" dirty="0" smtClean="0">
                <a:solidFill>
                  <a:srgbClr val="1D1C1D"/>
                </a:solidFill>
                <a:latin typeface="NotoSansKR"/>
              </a:rPr>
              <a:t>필요한 기능</a:t>
            </a: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checking </a:t>
            </a:r>
            <a:r>
              <a:rPr lang="en-US" altLang="ko-KR" sz="1400" dirty="0">
                <a:solidFill>
                  <a:srgbClr val="1D1C1D"/>
                </a:solidFill>
                <a:latin typeface="NotoSansKR"/>
              </a:rPr>
              <a:t>[</a:t>
            </a:r>
            <a:r>
              <a:rPr lang="en-US" altLang="ko-KR" sz="1400" dirty="0" err="1">
                <a:solidFill>
                  <a:srgbClr val="1D1C1D"/>
                </a:solidFill>
                <a:latin typeface="NotoSansKR"/>
              </a:rPr>
              <a:t>rcmd</a:t>
            </a:r>
            <a:r>
              <a:rPr lang="en-US" altLang="ko-KR" sz="1400" dirty="0">
                <a:solidFill>
                  <a:srgbClr val="1D1C1D"/>
                </a:solidFill>
                <a:latin typeface="NotoSansKR"/>
              </a:rPr>
              <a:t> slide] =&gt; paste patch info on [</a:t>
            </a:r>
            <a:r>
              <a:rPr lang="en-US" altLang="ko-KR" sz="1400" dirty="0" err="1">
                <a:solidFill>
                  <a:srgbClr val="1D1C1D"/>
                </a:solidFill>
                <a:latin typeface="NotoSansKR"/>
              </a:rPr>
              <a:t>rcmd_patch</a:t>
            </a: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04204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74864</TotalTime>
  <Words>988</Words>
  <Application>Microsoft Office PowerPoint</Application>
  <PresentationFormat>화면 슬라이드 쇼(4:3)</PresentationFormat>
  <Paragraphs>193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Cordia New</vt:lpstr>
      <vt:lpstr>NotoSansKR</vt:lpstr>
      <vt:lpstr>맑은 고딕</vt:lpstr>
      <vt:lpstr>Arial</vt:lpstr>
      <vt:lpstr>Calibri</vt:lpstr>
      <vt:lpstr>Calibri Light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1151</cp:revision>
  <dcterms:created xsi:type="dcterms:W3CDTF">2021-03-24T07:36:17Z</dcterms:created>
  <dcterms:modified xsi:type="dcterms:W3CDTF">2022-11-11T02:47:03Z</dcterms:modified>
</cp:coreProperties>
</file>